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10"/>
  </p:notesMasterIdLst>
  <p:handoutMasterIdLst>
    <p:handoutMasterId r:id="rId11"/>
  </p:handoutMasterIdLst>
  <p:sldIdLst>
    <p:sldId id="257" r:id="rId3"/>
    <p:sldId id="277" r:id="rId4"/>
    <p:sldId id="278" r:id="rId5"/>
    <p:sldId id="279" r:id="rId6"/>
    <p:sldId id="280" r:id="rId7"/>
    <p:sldId id="267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>
        <p:scale>
          <a:sx n="62" d="100"/>
          <a:sy n="62" d="100"/>
        </p:scale>
        <p:origin x="-1500" y="-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6E9A5B-65AC-47FB-B6DE-C7E25D896403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22D748-260F-4D16-935B-C61E7FD5C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7230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6ACDCD-B63C-4FEF-BC5F-D193542BCEC4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7FD3F1-D614-4CE0-81D4-6151A8B5F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968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722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974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9807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8143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5578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44058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9755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2586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6435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3391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631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1979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4997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2220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814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423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434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477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106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825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917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936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7E096C-E76D-429D-A955-38A781844753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171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940F34-BBFB-4821-B1C3-EF36252D34D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2925BE-0151-43CB-87F8-96C9EF81DA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266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en-US" sz="3600" dirty="0" smtClean="0">
                <a:solidFill>
                  <a:srgbClr val="00B0F0"/>
                </a:solidFill>
              </a:rPr>
              <a:t>Me llamo ________________ Clase </a:t>
            </a:r>
            <a:r>
              <a:rPr lang="en-US" sz="3600" dirty="0" smtClean="0">
                <a:solidFill>
                  <a:srgbClr val="00B0F0"/>
                </a:solidFill>
              </a:rPr>
              <a:t>602</a:t>
            </a:r>
            <a:r>
              <a:rPr lang="en-US" sz="3600" dirty="0" smtClean="0">
                <a:solidFill>
                  <a:srgbClr val="00B0F0"/>
                </a:solidFill>
              </a:rPr>
              <a:t/>
            </a:r>
            <a:br>
              <a:rPr lang="en-US" sz="3600" dirty="0" smtClean="0">
                <a:solidFill>
                  <a:srgbClr val="00B0F0"/>
                </a:solidFill>
              </a:rPr>
            </a:br>
            <a:r>
              <a:rPr lang="en-US" sz="3600" dirty="0" smtClean="0">
                <a:solidFill>
                  <a:srgbClr val="00B0F0"/>
                </a:solidFill>
              </a:rPr>
              <a:t>La fecha es el </a:t>
            </a:r>
            <a:r>
              <a:rPr lang="en-US" sz="3600" dirty="0" smtClean="0">
                <a:solidFill>
                  <a:srgbClr val="00B0F0"/>
                </a:solidFill>
              </a:rPr>
              <a:t>primero</a:t>
            </a:r>
            <a:r>
              <a:rPr lang="en-US" sz="3600" dirty="0" smtClean="0">
                <a:solidFill>
                  <a:srgbClr val="00B0F0"/>
                </a:solidFill>
              </a:rPr>
              <a:t>  </a:t>
            </a:r>
            <a:r>
              <a:rPr lang="en-US" sz="3600" dirty="0" smtClean="0">
                <a:solidFill>
                  <a:srgbClr val="00B0F0"/>
                </a:solidFill>
              </a:rPr>
              <a:t>de  </a:t>
            </a:r>
            <a:r>
              <a:rPr lang="en-US" sz="3600" dirty="0" err="1" smtClean="0">
                <a:solidFill>
                  <a:srgbClr val="00B0F0"/>
                </a:solidFill>
              </a:rPr>
              <a:t>marzo</a:t>
            </a:r>
            <a:r>
              <a:rPr lang="en-US" sz="3600" dirty="0" smtClean="0">
                <a:solidFill>
                  <a:srgbClr val="00B0F0"/>
                </a:solidFill>
              </a:rPr>
              <a:t> </a:t>
            </a:r>
            <a:r>
              <a:rPr lang="en-US" sz="3600" dirty="0" smtClean="0">
                <a:solidFill>
                  <a:srgbClr val="00B0F0"/>
                </a:solidFill>
              </a:rPr>
              <a:t>del 2018</a:t>
            </a:r>
            <a:endParaRPr lang="en-US" sz="3600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60198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_tradnl" dirty="0" err="1" smtClean="0">
                <a:solidFill>
                  <a:srgbClr val="FF0000"/>
                </a:solidFill>
              </a:rPr>
              <a:t>Proposito</a:t>
            </a:r>
            <a:r>
              <a:rPr lang="es-ES_tradnl" dirty="0" smtClean="0">
                <a:solidFill>
                  <a:srgbClr val="FF0000"/>
                </a:solidFill>
              </a:rPr>
              <a:t> # 53: </a:t>
            </a:r>
            <a:r>
              <a:rPr lang="es-ES_tradnl" dirty="0" smtClean="0"/>
              <a:t>¿</a:t>
            </a:r>
            <a:r>
              <a:rPr lang="es-ES_tradnl" dirty="0" smtClean="0"/>
              <a:t>Como </a:t>
            </a:r>
            <a:r>
              <a:rPr lang="es-ES_tradnl" dirty="0" smtClean="0"/>
              <a:t>continuamos el repaso para el examen del </a:t>
            </a:r>
            <a:r>
              <a:rPr lang="es-ES_tradnl" dirty="0" smtClean="0"/>
              <a:t>MARTES</a:t>
            </a:r>
            <a:r>
              <a:rPr lang="es-ES_tradnl" dirty="0" smtClean="0"/>
              <a:t>?</a:t>
            </a:r>
          </a:p>
          <a:p>
            <a:pPr marL="0" indent="0">
              <a:buNone/>
            </a:pPr>
            <a:r>
              <a:rPr lang="es-ES_tradnl" i="1" dirty="0" smtClean="0">
                <a:solidFill>
                  <a:srgbClr val="7030A0"/>
                </a:solidFill>
              </a:rPr>
              <a:t>L.O.- to </a:t>
            </a:r>
            <a:r>
              <a:rPr lang="es-ES_tradnl" i="1" dirty="0" err="1" smtClean="0">
                <a:solidFill>
                  <a:srgbClr val="7030A0"/>
                </a:solidFill>
              </a:rPr>
              <a:t>finish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the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review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for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the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unit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exam</a:t>
            </a:r>
            <a:endParaRPr lang="es-ES_tradnl" i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 Inicial:  </a:t>
            </a:r>
            <a:r>
              <a:rPr lang="es-ES_tradnl" b="1" dirty="0" smtClean="0">
                <a:solidFill>
                  <a:srgbClr val="00B050"/>
                </a:solidFill>
              </a:rPr>
              <a:t> </a:t>
            </a:r>
            <a:r>
              <a:rPr lang="es-ES_tradnl" b="1" dirty="0" err="1" smtClean="0"/>
              <a:t>Read</a:t>
            </a:r>
            <a:r>
              <a:rPr lang="es-ES_tradnl" b="1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following</a:t>
            </a:r>
            <a:r>
              <a:rPr lang="es-ES_tradnl" dirty="0" smtClean="0"/>
              <a:t>; then COPY and complete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comprehension</a:t>
            </a:r>
            <a:r>
              <a:rPr lang="es-ES_tradnl" dirty="0" smtClean="0"/>
              <a:t> </a:t>
            </a:r>
            <a:r>
              <a:rPr lang="es-ES_tradnl" dirty="0" err="1" smtClean="0"/>
              <a:t>sentences</a:t>
            </a:r>
            <a:endParaRPr lang="es-ES_tradnl" dirty="0" smtClean="0"/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	</a:t>
            </a:r>
            <a:r>
              <a:rPr lang="es-ES_tradnl" i="1" dirty="0" smtClean="0">
                <a:solidFill>
                  <a:srgbClr val="002060"/>
                </a:solidFill>
              </a:rPr>
              <a:t>En las ciudades grandes hay muchos edificios altos. Hay también mucho trafico. Las ciudades son grandes. No son pequeñas.</a:t>
            </a:r>
            <a:endParaRPr lang="es-ES_tradnl" dirty="0" smtClean="0">
              <a:solidFill>
                <a:srgbClr val="002060"/>
              </a:solidFill>
            </a:endParaRPr>
          </a:p>
          <a:p>
            <a:pPr marL="514350" indent="-514350">
              <a:buClr>
                <a:srgbClr val="008000"/>
              </a:buClr>
              <a:buAutoNum type="arabicPeriod"/>
            </a:pPr>
            <a:r>
              <a:rPr lang="es-ES_tradnl" dirty="0" smtClean="0"/>
              <a:t>Las ciudades son ________					a. zonas rurales		b. zonas urbanas</a:t>
            </a:r>
          </a:p>
          <a:p>
            <a:pPr marL="514350" indent="-514350">
              <a:buClr>
                <a:srgbClr val="008000"/>
              </a:buClr>
              <a:buAutoNum type="arabicPeriod"/>
            </a:pPr>
            <a:r>
              <a:rPr lang="es-ES_tradnl" dirty="0" smtClean="0"/>
              <a:t>Cuando hay mucho trafico hay _______			a. muchos carros		b. muchos garajes</a:t>
            </a:r>
          </a:p>
          <a:p>
            <a:pPr marL="0" indent="0">
              <a:buClr>
                <a:srgbClr val="008000"/>
              </a:buClr>
              <a:buNone/>
            </a:pP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49976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97" t="16337" r="32415" b="15833"/>
          <a:stretch/>
        </p:blipFill>
        <p:spPr bwMode="auto">
          <a:xfrm>
            <a:off x="228600" y="655638"/>
            <a:ext cx="8325134" cy="6202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02956" y="572869"/>
            <a:ext cx="894104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8000"/>
                </a:solidFill>
              </a:rPr>
              <a:t>I- </a:t>
            </a:r>
            <a:r>
              <a:rPr lang="en-US" sz="3600" b="1" dirty="0" smtClean="0">
                <a:solidFill>
                  <a:prstClr val="black"/>
                </a:solidFill>
              </a:rPr>
              <a:t>Rewrite each sentence in the Plural form</a:t>
            </a:r>
            <a:endParaRPr lang="en-US" sz="3600" b="1" dirty="0">
              <a:solidFill>
                <a:srgbClr val="008000"/>
              </a:solidFill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-122238"/>
            <a:ext cx="8229600" cy="884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altLang="en-US" b="1" dirty="0" err="1" smtClean="0">
                <a:solidFill>
                  <a:srgbClr val="FF0000"/>
                </a:solidFill>
              </a:rPr>
              <a:t>Practica</a:t>
            </a:r>
            <a:endParaRPr lang="en-US" altLang="en-US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0026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0" y="1066800"/>
            <a:ext cx="9144000" cy="58674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Clr>
                <a:srgbClr val="0070C0"/>
              </a:buClr>
              <a:buFont typeface="+mj-lt"/>
              <a:buAutoNum type="arabicPeriod"/>
            </a:pPr>
            <a:r>
              <a:rPr lang="es-ES_tradnl" sz="2800" smtClean="0"/>
              <a:t>¿Cuántos hermanos tienes?                                                    </a:t>
            </a:r>
            <a:r>
              <a:rPr lang="es-ES_tradnl" sz="2800" smtClean="0">
                <a:solidFill>
                  <a:srgbClr val="0070C0"/>
                </a:solidFill>
              </a:rPr>
              <a:t>a. </a:t>
            </a:r>
            <a:r>
              <a:rPr lang="es-ES_tradnl" sz="2800" smtClean="0"/>
              <a:t>Si, cuantos tienes.	</a:t>
            </a:r>
            <a:r>
              <a:rPr lang="es-ES_tradnl" sz="2800" smtClean="0">
                <a:solidFill>
                  <a:srgbClr val="0070C0"/>
                </a:solidFill>
              </a:rPr>
              <a:t>b.</a:t>
            </a:r>
            <a:r>
              <a:rPr lang="es-ES_tradnl" sz="2800" smtClean="0"/>
              <a:t> Tengo dos	    </a:t>
            </a:r>
            <a:r>
              <a:rPr lang="es-ES_tradnl" sz="2800" smtClean="0">
                <a:solidFill>
                  <a:srgbClr val="0070C0"/>
                </a:solidFill>
              </a:rPr>
              <a:t>c.</a:t>
            </a:r>
            <a:r>
              <a:rPr lang="es-ES_tradnl" sz="2800" smtClean="0"/>
              <a:t> Tienes dos  </a:t>
            </a:r>
          </a:p>
          <a:p>
            <a:pPr marL="514350" indent="-514350">
              <a:buClr>
                <a:srgbClr val="0070C0"/>
              </a:buClr>
              <a:buFont typeface="+mj-lt"/>
              <a:buAutoNum type="arabicPeriod"/>
            </a:pPr>
            <a:r>
              <a:rPr lang="es-ES_tradnl" sz="2800" smtClean="0"/>
              <a:t>¿Cuántos nietos tienen los abuelos?                                      </a:t>
            </a:r>
            <a:r>
              <a:rPr lang="es-ES_tradnl" sz="2800" smtClean="0">
                <a:solidFill>
                  <a:srgbClr val="0070C0"/>
                </a:solidFill>
              </a:rPr>
              <a:t>a. </a:t>
            </a:r>
            <a:r>
              <a:rPr lang="es-ES_tradnl" sz="2800" smtClean="0"/>
              <a:t>Tienen dos	</a:t>
            </a:r>
            <a:r>
              <a:rPr lang="es-ES_tradnl" sz="2800" smtClean="0">
                <a:solidFill>
                  <a:srgbClr val="0070C0"/>
                </a:solidFill>
              </a:rPr>
              <a:t>b. </a:t>
            </a:r>
            <a:r>
              <a:rPr lang="es-ES_tradnl" sz="2800" smtClean="0"/>
              <a:t>Tenemos dos	</a:t>
            </a:r>
            <a:r>
              <a:rPr lang="es-ES_tradnl" sz="2800" smtClean="0">
                <a:solidFill>
                  <a:srgbClr val="0070C0"/>
                </a:solidFill>
              </a:rPr>
              <a:t>c. </a:t>
            </a:r>
            <a:r>
              <a:rPr lang="es-ES_tradnl" sz="2800" smtClean="0"/>
              <a:t>Tienes dos</a:t>
            </a:r>
          </a:p>
          <a:p>
            <a:pPr marL="514350" indent="-514350">
              <a:buClr>
                <a:srgbClr val="0070C0"/>
              </a:buClr>
              <a:buFont typeface="+mj-lt"/>
              <a:buAutoNum type="arabicPeriod"/>
            </a:pPr>
            <a:r>
              <a:rPr lang="es-ES_tradnl" sz="2800" smtClean="0"/>
              <a:t>¿Tienen ustedes una mascota?                                                 </a:t>
            </a:r>
            <a:r>
              <a:rPr lang="es-ES_tradnl" sz="2800" smtClean="0">
                <a:solidFill>
                  <a:srgbClr val="0070C0"/>
                </a:solidFill>
              </a:rPr>
              <a:t>a. </a:t>
            </a:r>
            <a:r>
              <a:rPr lang="es-ES_tradnl" sz="2800" smtClean="0"/>
              <a:t>Si, tienen una mascota.                                                        </a:t>
            </a:r>
            <a:r>
              <a:rPr lang="es-ES_tradnl" sz="2800" smtClean="0">
                <a:solidFill>
                  <a:srgbClr val="0070C0"/>
                </a:solidFill>
              </a:rPr>
              <a:t>b. </a:t>
            </a:r>
            <a:r>
              <a:rPr lang="es-ES_tradnl" sz="2800" smtClean="0"/>
              <a:t>Si tenemos un perrito.                                                          </a:t>
            </a:r>
            <a:r>
              <a:rPr lang="es-ES_tradnl" sz="2800" smtClean="0">
                <a:solidFill>
                  <a:srgbClr val="0070C0"/>
                </a:solidFill>
              </a:rPr>
              <a:t>c. </a:t>
            </a:r>
            <a:r>
              <a:rPr lang="es-ES_tradnl" sz="2800" smtClean="0"/>
              <a:t>Si, tengo un gato. </a:t>
            </a:r>
          </a:p>
          <a:p>
            <a:pPr marL="514350" indent="-514350">
              <a:buClr>
                <a:srgbClr val="0070C0"/>
              </a:buClr>
              <a:buFont typeface="+mj-lt"/>
              <a:buAutoNum type="arabicPeriod"/>
            </a:pPr>
            <a:r>
              <a:rPr lang="es-ES_tradnl" sz="2800" smtClean="0"/>
              <a:t>¿Qué tiene tu primo? </a:t>
            </a:r>
          </a:p>
          <a:p>
            <a:pPr marL="0" indent="0">
              <a:buClr>
                <a:srgbClr val="0070C0"/>
              </a:buClr>
              <a:buFont typeface="Arial" panose="020B0604020202020204" pitchFamily="34" charset="0"/>
              <a:buNone/>
            </a:pPr>
            <a:r>
              <a:rPr lang="es-ES_tradnl" sz="2800" smtClean="0"/>
              <a:t>      .</a:t>
            </a:r>
            <a:r>
              <a:rPr lang="es-ES_tradnl" sz="2800" smtClean="0">
                <a:solidFill>
                  <a:srgbClr val="0070C0"/>
                </a:solidFill>
              </a:rPr>
              <a:t>a. </a:t>
            </a:r>
            <a:r>
              <a:rPr lang="es-ES_tradnl" sz="2800" smtClean="0"/>
              <a:t>Si, tengo un primo. </a:t>
            </a:r>
          </a:p>
          <a:p>
            <a:pPr marL="0" indent="0">
              <a:buClr>
                <a:srgbClr val="0070C0"/>
              </a:buClr>
              <a:buFont typeface="Arial" panose="020B0604020202020204" pitchFamily="34" charset="0"/>
              <a:buNone/>
            </a:pPr>
            <a:r>
              <a:rPr lang="es-ES_tradnl" sz="2800" smtClean="0">
                <a:solidFill>
                  <a:srgbClr val="0070C0"/>
                </a:solidFill>
              </a:rPr>
              <a:t>      </a:t>
            </a:r>
            <a:r>
              <a:rPr lang="es-ES_tradnl" sz="2800" smtClean="0"/>
              <a:t>.</a:t>
            </a:r>
            <a:r>
              <a:rPr lang="es-ES_tradnl" sz="2800" smtClean="0">
                <a:solidFill>
                  <a:srgbClr val="0070C0"/>
                </a:solidFill>
              </a:rPr>
              <a:t>b. </a:t>
            </a:r>
            <a:r>
              <a:rPr lang="es-ES_tradnl" sz="2800" smtClean="0"/>
              <a:t>Tienes un primo.                                                                </a:t>
            </a:r>
          </a:p>
          <a:p>
            <a:pPr marL="0" indent="0">
              <a:buClr>
                <a:srgbClr val="0070C0"/>
              </a:buClr>
              <a:buFont typeface="Arial" panose="020B0604020202020204" pitchFamily="34" charset="0"/>
              <a:buNone/>
            </a:pPr>
            <a:r>
              <a:rPr lang="es-ES_tradnl" sz="2800" smtClean="0"/>
              <a:t>     .</a:t>
            </a:r>
            <a:r>
              <a:rPr lang="es-ES_tradnl" sz="2800" smtClean="0">
                <a:solidFill>
                  <a:srgbClr val="0070C0"/>
                </a:solidFill>
              </a:rPr>
              <a:t>c. </a:t>
            </a:r>
            <a:r>
              <a:rPr lang="es-ES_tradnl" sz="2800" smtClean="0"/>
              <a:t>Tiene un carro nuevo.</a:t>
            </a:r>
            <a:endParaRPr lang="es-ES_tradnl" sz="2800" dirty="0"/>
          </a:p>
        </p:txBody>
      </p:sp>
      <p:sp>
        <p:nvSpPr>
          <p:cNvPr id="3" name="Text Box 16"/>
          <p:cNvSpPr txBox="1">
            <a:spLocks noChangeArrowheads="1"/>
          </p:cNvSpPr>
          <p:nvPr/>
        </p:nvSpPr>
        <p:spPr bwMode="auto">
          <a:xfrm>
            <a:off x="228600" y="65782"/>
            <a:ext cx="89916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Aft>
                <a:spcPct val="0"/>
              </a:spcAft>
            </a:pPr>
            <a:endParaRPr lang="es-ES_tradnl" altLang="en-US" sz="3200" b="1" dirty="0" smtClean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>
              <a:spcAft>
                <a:spcPct val="0"/>
              </a:spcAft>
            </a:pPr>
            <a:r>
              <a:rPr lang="es-ES_tradnl" altLang="en-US" sz="32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II- </a:t>
            </a:r>
            <a:r>
              <a:rPr lang="es-ES_tradnl" altLang="en-US" sz="3200" b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Copy</a:t>
            </a:r>
            <a:r>
              <a:rPr lang="es-ES_tradnl" altLang="en-US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ES_tradnl" altLang="en-US" sz="3200" b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choose</a:t>
            </a:r>
            <a:r>
              <a:rPr lang="es-ES_tradnl" altLang="en-US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ES_tradnl" altLang="en-US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correct</a:t>
            </a:r>
            <a:r>
              <a:rPr lang="es-ES_tradnl" altLang="en-US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response:</a:t>
            </a:r>
            <a:endParaRPr lang="es-ES_tradnl" altLang="en-US" sz="3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32991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94" t="23728" r="20259" b="18221"/>
          <a:stretch/>
        </p:blipFill>
        <p:spPr bwMode="auto">
          <a:xfrm>
            <a:off x="0" y="1447800"/>
            <a:ext cx="9144000" cy="521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6200" y="268069"/>
            <a:ext cx="89916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8000"/>
                </a:solidFill>
              </a:rPr>
              <a:t>III- </a:t>
            </a:r>
            <a:r>
              <a:rPr lang="en-US" sz="3600" b="1" dirty="0" smtClean="0"/>
              <a:t>Copy and choose the correct completion</a:t>
            </a:r>
            <a:endParaRPr lang="en-US" sz="36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5981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56" t="27481" r="31811" b="19084"/>
          <a:stretch/>
        </p:blipFill>
        <p:spPr bwMode="auto">
          <a:xfrm>
            <a:off x="0" y="1143000"/>
            <a:ext cx="91440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2400" y="533400"/>
            <a:ext cx="88392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8000"/>
                </a:solidFill>
              </a:rPr>
              <a:t>IV- </a:t>
            </a:r>
            <a:r>
              <a:rPr lang="en-US" sz="3600" b="1" dirty="0" err="1" smtClean="0"/>
              <a:t>Copia</a:t>
            </a:r>
            <a:r>
              <a:rPr lang="en-US" sz="3600" b="1" dirty="0" smtClean="0"/>
              <a:t> y </a:t>
            </a:r>
            <a:r>
              <a:rPr lang="en-US" sz="3600" b="1" dirty="0" err="1" smtClean="0"/>
              <a:t>completa</a:t>
            </a:r>
            <a:r>
              <a:rPr lang="en-US" sz="3600" b="1" dirty="0" smtClean="0"/>
              <a:t> con CIERTO o FALSO</a:t>
            </a:r>
            <a:endParaRPr lang="en-US" sz="36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2912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ouse_with floo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512769"/>
            <a:ext cx="5486400" cy="5354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1" name="Line 5"/>
          <p:cNvSpPr>
            <a:spLocks noChangeShapeType="1"/>
          </p:cNvSpPr>
          <p:nvPr/>
        </p:nvSpPr>
        <p:spPr bwMode="auto">
          <a:xfrm flipV="1">
            <a:off x="4348912" y="4021550"/>
            <a:ext cx="0" cy="3980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223" name="Line 7"/>
          <p:cNvSpPr>
            <a:spLocks noChangeShapeType="1"/>
          </p:cNvSpPr>
          <p:nvPr/>
        </p:nvSpPr>
        <p:spPr bwMode="auto">
          <a:xfrm flipV="1">
            <a:off x="6279312" y="2120861"/>
            <a:ext cx="833842" cy="3564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228" name="Line 12"/>
          <p:cNvSpPr>
            <a:spLocks noChangeShapeType="1"/>
          </p:cNvSpPr>
          <p:nvPr/>
        </p:nvSpPr>
        <p:spPr bwMode="auto">
          <a:xfrm flipV="1">
            <a:off x="6604334" y="3418684"/>
            <a:ext cx="634666" cy="46751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229" name="Line 13"/>
          <p:cNvSpPr>
            <a:spLocks noChangeShapeType="1"/>
          </p:cNvSpPr>
          <p:nvPr/>
        </p:nvSpPr>
        <p:spPr bwMode="auto">
          <a:xfrm flipV="1">
            <a:off x="3789948" y="1776252"/>
            <a:ext cx="313322" cy="115226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230" name="Line 14"/>
          <p:cNvSpPr>
            <a:spLocks noChangeShapeType="1"/>
          </p:cNvSpPr>
          <p:nvPr/>
        </p:nvSpPr>
        <p:spPr bwMode="auto">
          <a:xfrm flipH="1" flipV="1">
            <a:off x="1752600" y="3657600"/>
            <a:ext cx="381000" cy="685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243" name="Text Box 27"/>
          <p:cNvSpPr txBox="1">
            <a:spLocks noChangeArrowheads="1"/>
          </p:cNvSpPr>
          <p:nvPr/>
        </p:nvSpPr>
        <p:spPr bwMode="auto">
          <a:xfrm>
            <a:off x="2438400" y="3352800"/>
            <a:ext cx="590550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CC0066"/>
                </a:solidFill>
                <a:latin typeface="Comic Sans MS" pitchFamily="66" charset="0"/>
              </a:rPr>
              <a:t>9</a:t>
            </a:r>
            <a:endParaRPr lang="en-US" altLang="en-US" sz="2000" dirty="0">
              <a:solidFill>
                <a:srgbClr val="CC0066"/>
              </a:solidFill>
              <a:latin typeface="Comic Sans MS" pitchFamily="66" charset="0"/>
            </a:endParaRPr>
          </a:p>
        </p:txBody>
      </p:sp>
      <p:sp>
        <p:nvSpPr>
          <p:cNvPr id="9247" name="Text Box 31"/>
          <p:cNvSpPr txBox="1">
            <a:spLocks noChangeArrowheads="1"/>
          </p:cNvSpPr>
          <p:nvPr/>
        </p:nvSpPr>
        <p:spPr bwMode="auto">
          <a:xfrm>
            <a:off x="1066800" y="2571690"/>
            <a:ext cx="520615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CC0066"/>
                </a:solidFill>
                <a:latin typeface="Comic Sans MS" pitchFamily="66" charset="0"/>
              </a:rPr>
              <a:t>11</a:t>
            </a:r>
            <a:endParaRPr lang="en-US" altLang="en-US" sz="2000" dirty="0">
              <a:solidFill>
                <a:srgbClr val="CC0066"/>
              </a:solidFill>
              <a:latin typeface="Comic Sans MS" pitchFamily="66" charset="0"/>
            </a:endParaRPr>
          </a:p>
        </p:txBody>
      </p:sp>
      <p:pic>
        <p:nvPicPr>
          <p:cNvPr id="9249" name="Picture 3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437470"/>
            <a:ext cx="1676400" cy="1286930"/>
          </a:xfrm>
          <a:prstGeom prst="rect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53" name="Text Box 37"/>
          <p:cNvSpPr txBox="1">
            <a:spLocks noChangeArrowheads="1"/>
          </p:cNvSpPr>
          <p:nvPr/>
        </p:nvSpPr>
        <p:spPr bwMode="auto">
          <a:xfrm>
            <a:off x="1504950" y="5154863"/>
            <a:ext cx="1485900" cy="9233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CC0066"/>
              </a:solidFill>
              <a:latin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CC0066"/>
              </a:solidFill>
              <a:latin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CC0066"/>
              </a:solidFill>
              <a:latin typeface="Arial" charset="0"/>
            </a:endParaRPr>
          </a:p>
        </p:txBody>
      </p:sp>
      <p:sp>
        <p:nvSpPr>
          <p:cNvPr id="9254" name="Line 38"/>
          <p:cNvSpPr>
            <a:spLocks noChangeShapeType="1"/>
          </p:cNvSpPr>
          <p:nvPr/>
        </p:nvSpPr>
        <p:spPr bwMode="auto">
          <a:xfrm flipH="1" flipV="1">
            <a:off x="1625770" y="2797114"/>
            <a:ext cx="59656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255" name="Text Box 39"/>
          <p:cNvSpPr txBox="1">
            <a:spLocks noChangeArrowheads="1"/>
          </p:cNvSpPr>
          <p:nvPr/>
        </p:nvSpPr>
        <p:spPr bwMode="auto">
          <a:xfrm>
            <a:off x="3962400" y="3581400"/>
            <a:ext cx="609600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2000" dirty="0">
                <a:solidFill>
                  <a:srgbClr val="CC0066"/>
                </a:solidFill>
                <a:latin typeface="Comic Sans MS" pitchFamily="66" charset="0"/>
              </a:rPr>
              <a:t>8</a:t>
            </a:r>
          </a:p>
        </p:txBody>
      </p:sp>
      <p:sp>
        <p:nvSpPr>
          <p:cNvPr id="31" name="Text Box 30"/>
          <p:cNvSpPr txBox="1">
            <a:spLocks noChangeArrowheads="1"/>
          </p:cNvSpPr>
          <p:nvPr/>
        </p:nvSpPr>
        <p:spPr bwMode="auto">
          <a:xfrm>
            <a:off x="457200" y="3429000"/>
            <a:ext cx="533400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2000" dirty="0" smtClean="0">
                <a:solidFill>
                  <a:srgbClr val="CC0066"/>
                </a:solidFill>
                <a:latin typeface="Comic Sans MS" pitchFamily="66" charset="0"/>
              </a:rPr>
              <a:t>10</a:t>
            </a:r>
            <a:endParaRPr lang="es-ES_tradnl" altLang="en-US" sz="2000" dirty="0">
              <a:solidFill>
                <a:srgbClr val="CC0066"/>
              </a:solidFill>
              <a:latin typeface="Comic Sans MS" pitchFamily="66" charset="0"/>
            </a:endParaRPr>
          </a:p>
        </p:txBody>
      </p:sp>
      <p:sp>
        <p:nvSpPr>
          <p:cNvPr id="32" name="Text Box 16"/>
          <p:cNvSpPr txBox="1">
            <a:spLocks noChangeArrowheads="1"/>
          </p:cNvSpPr>
          <p:nvPr/>
        </p:nvSpPr>
        <p:spPr bwMode="auto">
          <a:xfrm>
            <a:off x="22746" y="321664"/>
            <a:ext cx="8991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3200" b="1" dirty="0" smtClean="0">
                <a:solidFill>
                  <a:srgbClr val="00B050"/>
                </a:solidFill>
              </a:rPr>
              <a:t>IV-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Label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the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furniture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in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the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rooms</a:t>
            </a:r>
            <a:endParaRPr lang="es-ES_tradnl" altLang="en-US" sz="3200" b="1" dirty="0">
              <a:solidFill>
                <a:srgbClr val="000000"/>
              </a:solidFill>
            </a:endParaRPr>
          </a:p>
        </p:txBody>
      </p:sp>
      <p:sp>
        <p:nvSpPr>
          <p:cNvPr id="28" name="Line 5"/>
          <p:cNvSpPr>
            <a:spLocks noChangeShapeType="1"/>
          </p:cNvSpPr>
          <p:nvPr/>
        </p:nvSpPr>
        <p:spPr bwMode="auto">
          <a:xfrm flipV="1">
            <a:off x="2743200" y="3792950"/>
            <a:ext cx="0" cy="3980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33" name="Line 5"/>
          <p:cNvSpPr>
            <a:spLocks noChangeShapeType="1"/>
          </p:cNvSpPr>
          <p:nvPr/>
        </p:nvSpPr>
        <p:spPr bwMode="auto">
          <a:xfrm flipH="1" flipV="1">
            <a:off x="990600" y="3809997"/>
            <a:ext cx="635170" cy="35245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35" name="Line 12"/>
          <p:cNvSpPr>
            <a:spLocks noChangeShapeType="1"/>
          </p:cNvSpPr>
          <p:nvPr/>
        </p:nvSpPr>
        <p:spPr bwMode="auto">
          <a:xfrm flipV="1">
            <a:off x="5537534" y="4191000"/>
            <a:ext cx="1701466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36" name="Line 38"/>
          <p:cNvSpPr>
            <a:spLocks noChangeShapeType="1"/>
          </p:cNvSpPr>
          <p:nvPr/>
        </p:nvSpPr>
        <p:spPr bwMode="auto">
          <a:xfrm flipH="1" flipV="1">
            <a:off x="1625770" y="1981200"/>
            <a:ext cx="660230" cy="31981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37" name="Text Box 31"/>
          <p:cNvSpPr txBox="1">
            <a:spLocks noChangeArrowheads="1"/>
          </p:cNvSpPr>
          <p:nvPr/>
        </p:nvSpPr>
        <p:spPr bwMode="auto">
          <a:xfrm>
            <a:off x="1066800" y="1733490"/>
            <a:ext cx="514350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CC0066"/>
                </a:solidFill>
                <a:latin typeface="Comic Sans MS" pitchFamily="66" charset="0"/>
              </a:rPr>
              <a:t>12</a:t>
            </a:r>
            <a:endParaRPr lang="en-US" altLang="en-US" sz="2000" dirty="0">
              <a:solidFill>
                <a:srgbClr val="CC0066"/>
              </a:solidFill>
              <a:latin typeface="Comic Sans MS" pitchFamily="66" charset="0"/>
            </a:endParaRPr>
          </a:p>
        </p:txBody>
      </p:sp>
      <p:sp>
        <p:nvSpPr>
          <p:cNvPr id="38" name="Line 38"/>
          <p:cNvSpPr>
            <a:spLocks noChangeShapeType="1"/>
          </p:cNvSpPr>
          <p:nvPr/>
        </p:nvSpPr>
        <p:spPr bwMode="auto">
          <a:xfrm flipH="1">
            <a:off x="2286000" y="5154863"/>
            <a:ext cx="2438400" cy="2553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41" name="Text Box 31"/>
          <p:cNvSpPr txBox="1">
            <a:spLocks noChangeArrowheads="1"/>
          </p:cNvSpPr>
          <p:nvPr/>
        </p:nvSpPr>
        <p:spPr bwMode="auto">
          <a:xfrm>
            <a:off x="6477000" y="6153090"/>
            <a:ext cx="1752600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CC0066"/>
                </a:solidFill>
                <a:latin typeface="Comic Sans MS" pitchFamily="66" charset="0"/>
              </a:rPr>
              <a:t>5</a:t>
            </a:r>
            <a:endParaRPr lang="en-US" altLang="en-US" sz="2000" dirty="0">
              <a:solidFill>
                <a:srgbClr val="CC0066"/>
              </a:solidFill>
              <a:latin typeface="Comic Sans MS" pitchFamily="66" charset="0"/>
            </a:endParaRPr>
          </a:p>
        </p:txBody>
      </p:sp>
      <p:sp>
        <p:nvSpPr>
          <p:cNvPr id="42" name="Text Box 31"/>
          <p:cNvSpPr txBox="1">
            <a:spLocks noChangeArrowheads="1"/>
          </p:cNvSpPr>
          <p:nvPr/>
        </p:nvSpPr>
        <p:spPr bwMode="auto">
          <a:xfrm>
            <a:off x="4572000" y="6229290"/>
            <a:ext cx="1752600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CC0066"/>
                </a:solidFill>
                <a:latin typeface="Comic Sans MS" pitchFamily="66" charset="0"/>
              </a:rPr>
              <a:t>6</a:t>
            </a:r>
            <a:endParaRPr lang="en-US" altLang="en-US" sz="2000" dirty="0">
              <a:solidFill>
                <a:srgbClr val="CC0066"/>
              </a:solidFill>
              <a:latin typeface="Comic Sans MS" pitchFamily="66" charset="0"/>
            </a:endParaRPr>
          </a:p>
        </p:txBody>
      </p:sp>
      <p:cxnSp>
        <p:nvCxnSpPr>
          <p:cNvPr id="3" name="Elbow Connector 2"/>
          <p:cNvCxnSpPr/>
          <p:nvPr/>
        </p:nvCxnSpPr>
        <p:spPr>
          <a:xfrm rot="16200000" flipH="1">
            <a:off x="4128078" y="2508830"/>
            <a:ext cx="4031092" cy="3295647"/>
          </a:xfrm>
          <a:prstGeom prst="bentConnector3">
            <a:avLst>
              <a:gd name="adj1" fmla="val -31283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19" name="Straight Arrow Connector 9218"/>
          <p:cNvCxnSpPr/>
          <p:nvPr/>
        </p:nvCxnSpPr>
        <p:spPr>
          <a:xfrm flipH="1">
            <a:off x="4305300" y="6078192"/>
            <a:ext cx="3486149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25" name="Straight Arrow Connector 9224"/>
          <p:cNvCxnSpPr/>
          <p:nvPr/>
        </p:nvCxnSpPr>
        <p:spPr>
          <a:xfrm flipV="1">
            <a:off x="247650" y="2352386"/>
            <a:ext cx="0" cy="375435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34" name="Straight Arrow Connector 9233"/>
          <p:cNvCxnSpPr/>
          <p:nvPr/>
        </p:nvCxnSpPr>
        <p:spPr>
          <a:xfrm flipV="1">
            <a:off x="247650" y="2299079"/>
            <a:ext cx="1276350" cy="603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 Box 26"/>
          <p:cNvSpPr txBox="1">
            <a:spLocks noChangeArrowheads="1"/>
          </p:cNvSpPr>
          <p:nvPr/>
        </p:nvSpPr>
        <p:spPr bwMode="auto">
          <a:xfrm>
            <a:off x="3810000" y="1371600"/>
            <a:ext cx="685800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2000" dirty="0" smtClean="0">
                <a:solidFill>
                  <a:srgbClr val="CC0066"/>
                </a:solidFill>
                <a:latin typeface="Comic Sans MS" pitchFamily="66" charset="0"/>
              </a:rPr>
              <a:t>1.</a:t>
            </a:r>
            <a:endParaRPr lang="es-ES_tradnl" altLang="en-US" sz="2000" dirty="0">
              <a:solidFill>
                <a:srgbClr val="CC0066"/>
              </a:solidFill>
              <a:latin typeface="Comic Sans MS" pitchFamily="66" charset="0"/>
            </a:endParaRPr>
          </a:p>
        </p:txBody>
      </p:sp>
      <p:sp>
        <p:nvSpPr>
          <p:cNvPr id="76" name="Text Box 28"/>
          <p:cNvSpPr txBox="1">
            <a:spLocks noChangeArrowheads="1"/>
          </p:cNvSpPr>
          <p:nvPr/>
        </p:nvSpPr>
        <p:spPr bwMode="auto">
          <a:xfrm>
            <a:off x="7162801" y="1905000"/>
            <a:ext cx="628648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2000" dirty="0" smtClean="0">
                <a:solidFill>
                  <a:srgbClr val="CC0066"/>
                </a:solidFill>
                <a:latin typeface="Comic Sans MS" pitchFamily="66" charset="0"/>
              </a:rPr>
              <a:t>2.</a:t>
            </a:r>
            <a:endParaRPr lang="es-ES_tradnl" altLang="en-US" sz="2000" dirty="0">
              <a:solidFill>
                <a:srgbClr val="CC0066"/>
              </a:solidFill>
              <a:latin typeface="Comic Sans MS" pitchFamily="66" charset="0"/>
            </a:endParaRPr>
          </a:p>
        </p:txBody>
      </p:sp>
      <p:sp>
        <p:nvSpPr>
          <p:cNvPr id="77" name="Text Box 28"/>
          <p:cNvSpPr txBox="1">
            <a:spLocks noChangeArrowheads="1"/>
          </p:cNvSpPr>
          <p:nvPr/>
        </p:nvSpPr>
        <p:spPr bwMode="auto">
          <a:xfrm>
            <a:off x="7239000" y="3181290"/>
            <a:ext cx="673099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2000" dirty="0" smtClean="0">
                <a:solidFill>
                  <a:srgbClr val="CC0066"/>
                </a:solidFill>
                <a:latin typeface="Comic Sans MS" pitchFamily="66" charset="0"/>
              </a:rPr>
              <a:t>3</a:t>
            </a:r>
            <a:endParaRPr lang="es-ES_tradnl" altLang="en-US" sz="2000" dirty="0">
              <a:solidFill>
                <a:srgbClr val="CC0066"/>
              </a:solidFill>
              <a:latin typeface="Comic Sans MS" pitchFamily="66" charset="0"/>
            </a:endParaRPr>
          </a:p>
        </p:txBody>
      </p:sp>
      <p:cxnSp>
        <p:nvCxnSpPr>
          <p:cNvPr id="80" name="Straight Arrow Connector 79"/>
          <p:cNvCxnSpPr/>
          <p:nvPr/>
        </p:nvCxnSpPr>
        <p:spPr>
          <a:xfrm flipH="1" flipV="1">
            <a:off x="3505200" y="4362510"/>
            <a:ext cx="876300" cy="171568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H="1">
            <a:off x="419100" y="4419600"/>
            <a:ext cx="3086101" cy="165859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 Box 31"/>
          <p:cNvSpPr txBox="1">
            <a:spLocks noChangeArrowheads="1"/>
          </p:cNvSpPr>
          <p:nvPr/>
        </p:nvSpPr>
        <p:spPr bwMode="auto">
          <a:xfrm>
            <a:off x="7315200" y="3962400"/>
            <a:ext cx="533400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CC0066"/>
                </a:solidFill>
                <a:latin typeface="Comic Sans MS" pitchFamily="66" charset="0"/>
              </a:rPr>
              <a:t>4</a:t>
            </a:r>
            <a:endParaRPr lang="en-US" altLang="en-US" sz="2000" dirty="0">
              <a:solidFill>
                <a:srgbClr val="CC0066"/>
              </a:solidFill>
              <a:latin typeface="Comic Sans MS" pitchFamily="66" charset="0"/>
            </a:endParaRPr>
          </a:p>
        </p:txBody>
      </p:sp>
      <p:sp>
        <p:nvSpPr>
          <p:cNvPr id="87" name="Line 38"/>
          <p:cNvSpPr>
            <a:spLocks noChangeShapeType="1"/>
          </p:cNvSpPr>
          <p:nvPr/>
        </p:nvSpPr>
        <p:spPr bwMode="auto">
          <a:xfrm>
            <a:off x="6248399" y="5504208"/>
            <a:ext cx="673267" cy="66799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88" name="Line 38"/>
          <p:cNvSpPr>
            <a:spLocks noChangeShapeType="1"/>
          </p:cNvSpPr>
          <p:nvPr/>
        </p:nvSpPr>
        <p:spPr bwMode="auto">
          <a:xfrm flipH="1">
            <a:off x="5410200" y="5638799"/>
            <a:ext cx="533400" cy="59179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89" name="Text Box 31"/>
          <p:cNvSpPr txBox="1">
            <a:spLocks noChangeArrowheads="1"/>
          </p:cNvSpPr>
          <p:nvPr/>
        </p:nvSpPr>
        <p:spPr bwMode="auto">
          <a:xfrm>
            <a:off x="1752600" y="5238689"/>
            <a:ext cx="482434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CC0066"/>
                </a:solidFill>
                <a:latin typeface="Comic Sans MS" pitchFamily="66" charset="0"/>
              </a:rPr>
              <a:t>7</a:t>
            </a:r>
            <a:endParaRPr lang="en-US" altLang="en-US" sz="2000" dirty="0">
              <a:solidFill>
                <a:srgbClr val="CC0066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695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53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CAPITULO 2: REPASO CUMULATIVO PT. 2</a:t>
            </a:r>
          </a:p>
          <a:p>
            <a:r>
              <a:rPr lang="en-US" dirty="0" smtClean="0"/>
              <a:t>MAKE SURE YOUR PLANNER IS UP TO DATE FOR YOUR EXTRA CREDIT QUESTION!!</a:t>
            </a:r>
          </a:p>
          <a:p>
            <a:r>
              <a:rPr lang="en-US" dirty="0" smtClean="0"/>
              <a:t>Study for exam: cap. 2 </a:t>
            </a:r>
            <a:r>
              <a:rPr lang="en-US" smtClean="0"/>
              <a:t>on </a:t>
            </a:r>
            <a:r>
              <a:rPr lang="en-US" smtClean="0"/>
              <a:t>TUES</a:t>
            </a:r>
            <a:r>
              <a:rPr lang="en-US" smtClean="0"/>
              <a:t>DAY</a:t>
            </a:r>
            <a:r>
              <a:rPr lang="en-US" dirty="0" smtClean="0"/>
              <a:t>!!</a:t>
            </a:r>
          </a:p>
          <a:p>
            <a:pPr lvl="1"/>
            <a:r>
              <a:rPr lang="en-US" dirty="0" smtClean="0"/>
              <a:t>Family</a:t>
            </a:r>
          </a:p>
          <a:p>
            <a:pPr lvl="1"/>
            <a:r>
              <a:rPr lang="en-US" dirty="0" smtClean="0"/>
              <a:t>House/home</a:t>
            </a:r>
          </a:p>
          <a:p>
            <a:pPr lvl="1"/>
            <a:r>
              <a:rPr lang="en-US" dirty="0" err="1" smtClean="0"/>
              <a:t>Tener</a:t>
            </a:r>
            <a:endParaRPr lang="en-US" dirty="0" smtClean="0"/>
          </a:p>
          <a:p>
            <a:pPr lvl="1"/>
            <a:r>
              <a:rPr lang="en-US" dirty="0" smtClean="0"/>
              <a:t>Possessive Adjectives</a:t>
            </a:r>
          </a:p>
          <a:p>
            <a:pPr lvl="1"/>
            <a:r>
              <a:rPr lang="en-US" dirty="0" smtClean="0"/>
              <a:t>Readings: </a:t>
            </a:r>
            <a:r>
              <a:rPr lang="en-US" u="sng" dirty="0" err="1" smtClean="0"/>
              <a:t>Una</a:t>
            </a:r>
            <a:r>
              <a:rPr lang="en-US" u="sng" dirty="0" smtClean="0"/>
              <a:t> </a:t>
            </a:r>
            <a:r>
              <a:rPr lang="en-US" u="sng" dirty="0" err="1" smtClean="0"/>
              <a:t>familia</a:t>
            </a:r>
            <a:r>
              <a:rPr lang="en-US" u="sng" dirty="0" smtClean="0"/>
              <a:t> </a:t>
            </a:r>
            <a:r>
              <a:rPr lang="en-US" u="sng" dirty="0" err="1" smtClean="0"/>
              <a:t>ecuatoriana</a:t>
            </a:r>
            <a:r>
              <a:rPr lang="en-US" dirty="0" smtClean="0"/>
              <a:t> &amp; </a:t>
            </a:r>
            <a:r>
              <a:rPr lang="en-US" u="sng" dirty="0" err="1" smtClean="0"/>
              <a:t>Mascotas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30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10798</TotalTime>
  <Words>159</Words>
  <Application>Microsoft Office PowerPoint</Application>
  <PresentationFormat>On-screen Show (4:3)</PresentationFormat>
  <Paragraphs>43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Office Theme</vt:lpstr>
      <vt:lpstr>1_Office Theme</vt:lpstr>
      <vt:lpstr>Me llamo ________________ Clase 602 La fecha es el primero  de  marzo del 2018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Tarea # 53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________________ Clase 702 La fecha es el 10 de diciembre del 2013</dc:title>
  <dc:creator>Helen Zumaeta</dc:creator>
  <cp:lastModifiedBy>Helen Zumaeta</cp:lastModifiedBy>
  <cp:revision>63</cp:revision>
  <cp:lastPrinted>2016-03-16T17:23:01Z</cp:lastPrinted>
  <dcterms:created xsi:type="dcterms:W3CDTF">2013-12-09T19:13:15Z</dcterms:created>
  <dcterms:modified xsi:type="dcterms:W3CDTF">2018-03-01T20:26:53Z</dcterms:modified>
</cp:coreProperties>
</file>